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C4775"/>
    <a:srgbClr val="F2CF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76" d="100"/>
          <a:sy n="76" d="100"/>
        </p:scale>
        <p:origin x="77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E9AB5-56D9-484C-A6FF-5BD480B6100F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5F7B0-A2EF-42C0-AB10-F707706B64BB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75473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05F7B0-A2EF-42C0-AB10-F707706B64BB}" type="slidenum">
              <a:rPr lang="pt-PT" smtClean="0"/>
              <a:t>1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675290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E3A8934-120E-3F84-E737-F3052B0F19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ADF25D7-05BE-6147-1A0F-15B3EF974A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5FABDF2-96A3-09C9-A1D8-3897C382C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41EA188D-9B27-31E7-1EC2-3CB210463F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C66963DF-1C9B-42F2-418E-DA868C97F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81443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83A27CF-906D-E15D-492E-712917B3B2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FA9DECC1-1871-AFB9-DF16-BDE1799F29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E303EC99-B41D-F909-C6EE-6E1A14237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D95035B-E14E-6547-6F44-85204307A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6C35CB7A-417A-51D5-4D3B-5D49FA19A1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86413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D9B4A9-0CD4-A20B-EEF1-622B6E60590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4A5DA637-D628-AF91-5691-8135F1268B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A767538-8E60-C376-3F98-7BB0F5D45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2076E403-F068-AD10-1106-84C5AD0A4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034292FA-90A2-50DC-43FA-5C7E931D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72742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568F4B-69FE-7362-28E2-03535A7AD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A2CA7329-5B09-7C02-E7A1-57AB8B58A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86C8B6B0-7A31-9508-1BEF-A410765A2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6DB9D5D-8D19-AE16-D09F-13ECFCAD0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36E2A463-821B-D3A4-C9E1-8BB1A6B87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175462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2678F6-E24C-7E66-67FD-421663202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980C991D-06AF-1A38-056D-2EE58A57C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455BE19-8B19-AF9C-71DE-A8455BBF5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841F3D6-0D24-85BB-A0DF-BF8B827A7B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D84C9D0A-6A50-9CF0-3828-EDC53952E8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8053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9ECD2-7A35-0333-512F-0CA3BBBC46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F642B745-CEBD-5604-D3B3-9A7DD3471A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762B3237-F037-1935-6551-6C4B00B07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C6A056C1-3603-0E0B-96BC-5D359BAA5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23CEB9E-D50E-C808-5235-0945659EC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0785C11-7ABB-3743-0AC2-C6E459E53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58232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61E98A7-2705-1191-3E58-F14629066C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22FB5789-EE33-EFD2-19B1-FE0BBF6EA7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12838B9-7FD4-51C7-9DB1-46986C846B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95C8EEB6-33FA-DCFD-FDE6-F535E044F4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6CC626ED-0CE2-9A8A-EC57-24D2F09369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D8369921-D2F6-D324-2F88-53C2DE18F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159E8EEA-6528-830C-D38D-2D287F6851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2E5D425F-E5E1-D62F-497E-450530C630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94076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2130BC-E9B2-F71D-2611-30EFFB343D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06FA00DA-617A-C2F2-646A-429B6DCCBD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E2CF1B2C-F622-48E0-15F0-85EBF4235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BCA39086-DFE4-698D-1EA4-83A5BA948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982933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3597F0C9-1CEB-5624-DD88-3EE6B7209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C2A60617-4BD8-9021-CB4B-43AB72CFD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D2336CB-A507-6DDC-5571-40AB752E4A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1248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C7E5FB-67DF-2BF0-5456-D70DF38D8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C7278EF8-F9A9-675D-5056-DD131B6D87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46D601E9-D768-22C5-6C30-56AC7EDB39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3C4A4656-E8C3-2699-1824-43E98CC26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3A7AD259-F22A-61F2-6E79-E4D6A4AEF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9275A39-FB15-1B0C-1F2E-02EE873CEB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83625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1923F2-0C52-A951-D4A1-66ABCADE9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53853320-B9A2-F93B-DF2F-0F5EE3C08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6FB9D8F1-EE20-C089-903E-B0E6F05216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2B1F407-1D73-388B-B8EB-7336A5054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779BCB00-6825-C07D-2CAF-0C714B86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FAF89559-CEB5-63D3-BFC0-87290364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950584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82374120-3108-457A-44C1-AF86F82EE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C9D9B0C5-CB56-ECD7-6C2D-51A5AADCF2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A0506CA-5E7A-1F16-1728-658C8D9AAA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6ED2971-D0A5-4C32-9EC2-23AD9BB33513}" type="datetimeFigureOut">
              <a:rPr lang="pt-PT" smtClean="0"/>
              <a:t>07/05/2024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59C9DB9-8BFA-2807-CB39-E7C748805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92DB55E-B4EC-7820-C7F8-B6B684A09B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EF505E2-8E9C-4229-B1BF-17F4DDA52CEC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5642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B4825926-7D1F-3478-6C22-C52387FB87B1}"/>
              </a:ext>
            </a:extLst>
          </p:cNvPr>
          <p:cNvSpPr/>
          <p:nvPr/>
        </p:nvSpPr>
        <p:spPr>
          <a:xfrm>
            <a:off x="3901943" y="1853620"/>
            <a:ext cx="4197464" cy="3386974"/>
          </a:xfrm>
          <a:prstGeom prst="rect">
            <a:avLst/>
          </a:prstGeom>
          <a:solidFill>
            <a:srgbClr val="5C4775">
              <a:alpha val="17000"/>
            </a:srgb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3" name="Retângulo 12">
            <a:extLst>
              <a:ext uri="{FF2B5EF4-FFF2-40B4-BE49-F238E27FC236}">
                <a16:creationId xmlns:a16="http://schemas.microsoft.com/office/drawing/2014/main" id="{19E73607-352E-1367-CBC7-D593E06FF0BE}"/>
              </a:ext>
            </a:extLst>
          </p:cNvPr>
          <p:cNvSpPr/>
          <p:nvPr/>
        </p:nvSpPr>
        <p:spPr>
          <a:xfrm>
            <a:off x="354255" y="3977190"/>
            <a:ext cx="2782118" cy="2456296"/>
          </a:xfrm>
          <a:prstGeom prst="rect">
            <a:avLst/>
          </a:prstGeom>
          <a:solidFill>
            <a:schemeClr val="accent5">
              <a:lumMod val="60000"/>
              <a:lumOff val="40000"/>
              <a:alpha val="2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4" name="Retângulo 13">
            <a:extLst>
              <a:ext uri="{FF2B5EF4-FFF2-40B4-BE49-F238E27FC236}">
                <a16:creationId xmlns:a16="http://schemas.microsoft.com/office/drawing/2014/main" id="{96AEC5AB-DF25-3BDA-567E-F4E30DC2A980}"/>
              </a:ext>
            </a:extLst>
          </p:cNvPr>
          <p:cNvSpPr/>
          <p:nvPr/>
        </p:nvSpPr>
        <p:spPr>
          <a:xfrm>
            <a:off x="8637705" y="3887071"/>
            <a:ext cx="3200040" cy="2674503"/>
          </a:xfrm>
          <a:prstGeom prst="rect">
            <a:avLst/>
          </a:prstGeom>
          <a:solidFill>
            <a:schemeClr val="tx2">
              <a:lumMod val="50000"/>
              <a:lumOff val="50000"/>
              <a:alpha val="2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54334217-A55D-8CCB-89D5-2BF11BBC98BA}"/>
              </a:ext>
            </a:extLst>
          </p:cNvPr>
          <p:cNvSpPr/>
          <p:nvPr/>
        </p:nvSpPr>
        <p:spPr>
          <a:xfrm>
            <a:off x="9065637" y="229845"/>
            <a:ext cx="2587914" cy="2519293"/>
          </a:xfrm>
          <a:prstGeom prst="ellipse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8425E34-3C99-0917-23DA-F6D57993DE18}"/>
              </a:ext>
            </a:extLst>
          </p:cNvPr>
          <p:cNvSpPr/>
          <p:nvPr/>
        </p:nvSpPr>
        <p:spPr>
          <a:xfrm>
            <a:off x="321009" y="260582"/>
            <a:ext cx="2557196" cy="2519293"/>
          </a:xfrm>
          <a:prstGeom prst="ellipse">
            <a:avLst/>
          </a:prstGeom>
          <a:solidFill>
            <a:schemeClr val="accent5">
              <a:lumMod val="60000"/>
              <a:lumOff val="40000"/>
              <a:alpha val="95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highlight>
                <a:srgbClr val="00FFFF"/>
              </a:highlight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0C07FD4-ABA6-27CF-C047-D920D01DAA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93678" y="1123784"/>
            <a:ext cx="6219538" cy="429341"/>
          </a:xfrm>
        </p:spPr>
        <p:txBody>
          <a:bodyPr>
            <a:noAutofit/>
          </a:bodyPr>
          <a:lstStyle/>
          <a:p>
            <a:r>
              <a:rPr lang="pt-PT" sz="2800" b="1" dirty="0"/>
              <a:t>Experiências na Comunicação </a:t>
            </a:r>
            <a:br>
              <a:rPr lang="pt-PT" sz="2800" b="1" dirty="0"/>
            </a:br>
            <a:r>
              <a:rPr lang="pt-PT" sz="2800" b="1" dirty="0"/>
              <a:t>de Investigação Jurídica por</a:t>
            </a:r>
            <a:br>
              <a:rPr lang="pt-PT" sz="2800" b="1" dirty="0"/>
            </a:br>
            <a:r>
              <a:rPr lang="pt-PT" sz="2800" b="1" dirty="0"/>
              <a:t>Doutorandos/as e Doutorados/as</a:t>
            </a: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38581A7D-6DB2-C4CA-BC00-A5A5FDB87885}"/>
              </a:ext>
            </a:extLst>
          </p:cNvPr>
          <p:cNvSpPr txBox="1"/>
          <p:nvPr/>
        </p:nvSpPr>
        <p:spPr>
          <a:xfrm>
            <a:off x="3995861" y="1953558"/>
            <a:ext cx="4197465" cy="3524042"/>
          </a:xfrm>
          <a:prstGeom prst="rect">
            <a:avLst/>
          </a:prstGeom>
          <a:noFill/>
          <a:effectLst>
            <a:softEdge rad="12700"/>
          </a:effectLst>
        </p:spPr>
        <p:txBody>
          <a:bodyPr wrap="square" rtlCol="0">
            <a:spAutoFit/>
          </a:bodyPr>
          <a:lstStyle/>
          <a:p>
            <a:pPr algn="ctr"/>
            <a:r>
              <a:rPr lang="pt-PT" b="1" dirty="0"/>
              <a:t>Desafios comuns: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Simplificação da linguagem jurídica, sem perda de rigor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Adaptação da linguagem conforme os diversos públicos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Lidar com público misto simultaneamente  (diferentes graus de literacia)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Necessidade de formas criativas de comunicação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Utilização das redes sociais (reconhecida importância)</a:t>
            </a:r>
          </a:p>
          <a:p>
            <a:endParaRPr lang="pt-PT" dirty="0"/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ED665F7C-C403-A5BE-5EBF-565A031F1581}"/>
              </a:ext>
            </a:extLst>
          </p:cNvPr>
          <p:cNvSpPr txBox="1"/>
          <p:nvPr/>
        </p:nvSpPr>
        <p:spPr>
          <a:xfrm>
            <a:off x="321009" y="814002"/>
            <a:ext cx="2595262" cy="150810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bg1"/>
                </a:solidFill>
              </a:rPr>
              <a:t>Doutorandos/as </a:t>
            </a:r>
          </a:p>
          <a:p>
            <a:pPr algn="ctr"/>
            <a:r>
              <a:rPr lang="pt-PT" sz="2400" b="1" dirty="0">
                <a:solidFill>
                  <a:schemeClr val="bg1"/>
                </a:solidFill>
              </a:rPr>
              <a:t>em Direito</a:t>
            </a:r>
          </a:p>
          <a:p>
            <a:pPr algn="ctr"/>
            <a:r>
              <a:rPr lang="pt-PT" sz="2200" b="1" dirty="0">
                <a:solidFill>
                  <a:schemeClr val="bg1"/>
                </a:solidFill>
              </a:rPr>
              <a:t>(investigadores/as </a:t>
            </a:r>
          </a:p>
          <a:p>
            <a:pPr algn="ctr"/>
            <a:r>
              <a:rPr lang="pt-PT" sz="2200" b="1" dirty="0">
                <a:solidFill>
                  <a:schemeClr val="bg1"/>
                </a:solidFill>
              </a:rPr>
              <a:t>juniores)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D64A602B-991C-A00A-2B96-0E78458C26C7}"/>
              </a:ext>
            </a:extLst>
          </p:cNvPr>
          <p:cNvSpPr txBox="1"/>
          <p:nvPr/>
        </p:nvSpPr>
        <p:spPr>
          <a:xfrm>
            <a:off x="8997035" y="704661"/>
            <a:ext cx="277269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400" b="1" dirty="0">
                <a:solidFill>
                  <a:schemeClr val="bg1"/>
                </a:solidFill>
              </a:rPr>
              <a:t>Doutores/as</a:t>
            </a:r>
            <a:r>
              <a:rPr lang="pt-PT" sz="2400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pt-PT" sz="2400" b="1" dirty="0">
                <a:solidFill>
                  <a:schemeClr val="bg1"/>
                </a:solidFill>
              </a:rPr>
              <a:t>em Direito </a:t>
            </a:r>
          </a:p>
          <a:p>
            <a:pPr algn="ctr"/>
            <a:r>
              <a:rPr lang="pt-PT" sz="2200" b="1" dirty="0">
                <a:solidFill>
                  <a:schemeClr val="bg1"/>
                </a:solidFill>
              </a:rPr>
              <a:t>(investigadores/as seniores)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6BECC8D8-4D44-D4CB-441C-BC5CA741EB1F}"/>
              </a:ext>
            </a:extLst>
          </p:cNvPr>
          <p:cNvSpPr txBox="1"/>
          <p:nvPr/>
        </p:nvSpPr>
        <p:spPr>
          <a:xfrm flipH="1">
            <a:off x="363080" y="3977189"/>
            <a:ext cx="2952875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Desafios específicos: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Falta de Mentoria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Falta de incentivo pela instituição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Oratória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Capacidade de síntese e objetividade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Insegurança e síndrome do impostor</a:t>
            </a: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E9A32CE4-7000-8301-5B82-8A35F9968650}"/>
              </a:ext>
            </a:extLst>
          </p:cNvPr>
          <p:cNvSpPr txBox="1"/>
          <p:nvPr/>
        </p:nvSpPr>
        <p:spPr>
          <a:xfrm>
            <a:off x="8693910" y="3871156"/>
            <a:ext cx="3143835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b="1" dirty="0"/>
              <a:t>Desafios específicos: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Formação para falar com Jornalistas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Habilidades e postura para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 TV e Rádio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Comunicações em direto e perguntas “surpresa”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Receio de “cancelamento”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t-PT" sz="1700" dirty="0"/>
              <a:t>Comunicação em língua estrangeira</a:t>
            </a:r>
          </a:p>
          <a:p>
            <a:endParaRPr lang="pt-PT" dirty="0"/>
          </a:p>
        </p:txBody>
      </p:sp>
      <p:sp>
        <p:nvSpPr>
          <p:cNvPr id="12" name="Seta: Para a Esquerda 11">
            <a:extLst>
              <a:ext uri="{FF2B5EF4-FFF2-40B4-BE49-F238E27FC236}">
                <a16:creationId xmlns:a16="http://schemas.microsoft.com/office/drawing/2014/main" id="{7C8E8244-98C6-BC70-34C0-4F0BF2F6203A}"/>
              </a:ext>
            </a:extLst>
          </p:cNvPr>
          <p:cNvSpPr/>
          <p:nvPr/>
        </p:nvSpPr>
        <p:spPr>
          <a:xfrm rot="-2160000">
            <a:off x="8194000" y="2054454"/>
            <a:ext cx="887410" cy="260601"/>
          </a:xfrm>
          <a:prstGeom prst="left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4" name="Seta: Para a Direita 3">
            <a:extLst>
              <a:ext uri="{FF2B5EF4-FFF2-40B4-BE49-F238E27FC236}">
                <a16:creationId xmlns:a16="http://schemas.microsoft.com/office/drawing/2014/main" id="{886783AC-7AA9-CDC4-A104-167F66F2ADA9}"/>
              </a:ext>
            </a:extLst>
          </p:cNvPr>
          <p:cNvSpPr/>
          <p:nvPr/>
        </p:nvSpPr>
        <p:spPr>
          <a:xfrm rot="2160000">
            <a:off x="2845570" y="1999802"/>
            <a:ext cx="887410" cy="260602"/>
          </a:xfrm>
          <a:prstGeom prst="righ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highlight>
                <a:srgbClr val="800080"/>
              </a:highlight>
            </a:endParaRPr>
          </a:p>
        </p:txBody>
      </p:sp>
      <p:sp>
        <p:nvSpPr>
          <p:cNvPr id="5" name="Seta: Para a Esquerda 4">
            <a:extLst>
              <a:ext uri="{FF2B5EF4-FFF2-40B4-BE49-F238E27FC236}">
                <a16:creationId xmlns:a16="http://schemas.microsoft.com/office/drawing/2014/main" id="{C3E9E52E-2917-8D6B-3E82-F304054B6367}"/>
              </a:ext>
            </a:extLst>
          </p:cNvPr>
          <p:cNvSpPr/>
          <p:nvPr/>
        </p:nvSpPr>
        <p:spPr>
          <a:xfrm rot="-5400000">
            <a:off x="1127319" y="3265099"/>
            <a:ext cx="887410" cy="260601"/>
          </a:xfrm>
          <a:prstGeom prst="leftArrow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 dirty="0">
              <a:highlight>
                <a:srgbClr val="800080"/>
              </a:highlight>
            </a:endParaRPr>
          </a:p>
        </p:txBody>
      </p:sp>
      <p:sp>
        <p:nvSpPr>
          <p:cNvPr id="6" name="Seta: Para a Direita 5">
            <a:extLst>
              <a:ext uri="{FF2B5EF4-FFF2-40B4-BE49-F238E27FC236}">
                <a16:creationId xmlns:a16="http://schemas.microsoft.com/office/drawing/2014/main" id="{5A9500A0-3575-BFD7-A05B-D5CD20E1FA84}"/>
              </a:ext>
            </a:extLst>
          </p:cNvPr>
          <p:cNvSpPr/>
          <p:nvPr/>
        </p:nvSpPr>
        <p:spPr>
          <a:xfrm rot="5400000">
            <a:off x="9834489" y="3179846"/>
            <a:ext cx="887410" cy="260602"/>
          </a:xfrm>
          <a:prstGeom prst="rightArrow">
            <a:avLst/>
          </a:prstGeo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076AAC2A-413C-8A58-B5A6-5C2B8E5D8C65}"/>
              </a:ext>
            </a:extLst>
          </p:cNvPr>
          <p:cNvSpPr txBox="1"/>
          <p:nvPr/>
        </p:nvSpPr>
        <p:spPr>
          <a:xfrm>
            <a:off x="3136373" y="6268713"/>
            <a:ext cx="561763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1600" b="1" dirty="0"/>
              <a:t>Autoras: Marcelly Gullo; Marta Graça; </a:t>
            </a:r>
            <a:r>
              <a:rPr lang="pt-PT" sz="1600" b="1" dirty="0" err="1"/>
              <a:t>Niedja</a:t>
            </a:r>
            <a:r>
              <a:rPr lang="pt-PT" sz="1600" b="1" dirty="0"/>
              <a:t> Santos (2024)</a:t>
            </a:r>
          </a:p>
          <a:p>
            <a:pPr algn="ctr"/>
            <a:r>
              <a:rPr lang="pt-PT" sz="1400" b="1" dirty="0"/>
              <a:t>marcellymfg@hotmail.com</a:t>
            </a:r>
          </a:p>
        </p:txBody>
      </p:sp>
    </p:spTree>
    <p:extLst>
      <p:ext uri="{BB962C8B-B14F-4D97-AF65-F5344CB8AC3E}">
        <p14:creationId xmlns:p14="http://schemas.microsoft.com/office/powerpoint/2010/main" val="8026138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1110</TotalTime>
  <Words>156</Words>
  <Application>Microsoft Office PowerPoint</Application>
  <PresentationFormat>Ecrã Panorâmico</PresentationFormat>
  <Paragraphs>30</Paragraphs>
  <Slides>1</Slides>
  <Notes>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Experiências na Comunicação  de Investigação Jurídica por Doutorandos/as e Doutorados/as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Comunicação de Investigação Jurídica por Investigadores  Doutorandos e Doutorados</dc:title>
  <dc:creator>2012101432</dc:creator>
  <cp:lastModifiedBy>2012101432</cp:lastModifiedBy>
  <cp:revision>15</cp:revision>
  <dcterms:created xsi:type="dcterms:W3CDTF">2024-05-02T21:28:08Z</dcterms:created>
  <dcterms:modified xsi:type="dcterms:W3CDTF">2024-05-07T15:17:13Z</dcterms:modified>
</cp:coreProperties>
</file>